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72" r:id="rId4"/>
    <p:sldId id="377" r:id="rId5"/>
    <p:sldId id="349" r:id="rId6"/>
    <p:sldId id="350" r:id="rId7"/>
    <p:sldId id="351" r:id="rId8"/>
    <p:sldId id="352" r:id="rId9"/>
    <p:sldId id="353" r:id="rId10"/>
    <p:sldId id="357" r:id="rId11"/>
    <p:sldId id="358" r:id="rId12"/>
    <p:sldId id="355" r:id="rId13"/>
    <p:sldId id="356" r:id="rId14"/>
    <p:sldId id="394" r:id="rId15"/>
    <p:sldId id="395" r:id="rId16"/>
    <p:sldId id="375" r:id="rId17"/>
    <p:sldId id="382" r:id="rId18"/>
    <p:sldId id="401" r:id="rId19"/>
    <p:sldId id="400" r:id="rId20"/>
    <p:sldId id="354" r:id="rId21"/>
    <p:sldId id="359" r:id="rId22"/>
    <p:sldId id="360" r:id="rId23"/>
    <p:sldId id="361" r:id="rId24"/>
    <p:sldId id="362" r:id="rId25"/>
    <p:sldId id="396" r:id="rId26"/>
    <p:sldId id="397" r:id="rId27"/>
    <p:sldId id="398" r:id="rId28"/>
    <p:sldId id="399" r:id="rId29"/>
    <p:sldId id="376" r:id="rId30"/>
    <p:sldId id="364" r:id="rId31"/>
    <p:sldId id="365" r:id="rId32"/>
    <p:sldId id="369" r:id="rId33"/>
    <p:sldId id="366" r:id="rId34"/>
    <p:sldId id="370" r:id="rId35"/>
    <p:sldId id="367" r:id="rId36"/>
    <p:sldId id="368" r:id="rId37"/>
    <p:sldId id="378" r:id="rId38"/>
    <p:sldId id="379" r:id="rId39"/>
    <p:sldId id="383" r:id="rId40"/>
    <p:sldId id="348" r:id="rId41"/>
    <p:sldId id="309" r:id="rId42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5511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49" autoAdjust="0"/>
  </p:normalViewPr>
  <p:slideViewPr>
    <p:cSldViewPr>
      <p:cViewPr>
        <p:scale>
          <a:sx n="67" d="100"/>
          <a:sy n="67" d="100"/>
        </p:scale>
        <p:origin x="512" y="32"/>
      </p:cViewPr>
      <p:guideLst>
        <p:guide orient="horz" pos="210"/>
        <p:guide pos="249"/>
        <p:guide pos="5511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9C7E1-F2A3-49A9-A82E-B5FF5E15DA00}" type="datetimeFigureOut">
              <a:rPr lang="da-DK" smtClean="0"/>
              <a:t>10-03-2025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F6A9A-10CF-4AA0-BD89-7DB412DA925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161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8353425" cy="719361"/>
          </a:xfrm>
        </p:spPr>
        <p:txBody>
          <a:bodyPr/>
          <a:lstStyle>
            <a:lvl1pPr>
              <a:lnSpc>
                <a:spcPct val="90000"/>
              </a:lnSpc>
              <a:defRPr sz="1300" b="1" baseline="0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date, time and </a:t>
            </a:r>
            <a:r>
              <a:rPr lang="da-DK" dirty="0" err="1"/>
              <a:t>optional</a:t>
            </a:r>
            <a:r>
              <a:rPr lang="da-DK" dirty="0"/>
              <a:t> notes</a:t>
            </a:r>
          </a:p>
        </p:txBody>
      </p:sp>
      <p:sp>
        <p:nvSpPr>
          <p:cNvPr id="11" name="Pladsholder til tekst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5288" y="1052736"/>
            <a:ext cx="8353425" cy="2520279"/>
          </a:xfrm>
        </p:spPr>
        <p:txBody>
          <a:bodyPr anchor="b" anchorCtr="0"/>
          <a:lstStyle>
            <a:lvl1pPr>
              <a:lnSpc>
                <a:spcPct val="80000"/>
              </a:lnSpc>
              <a:defRPr sz="36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13" name="Pladsholder til tekst 12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3573016"/>
            <a:ext cx="8353425" cy="2303909"/>
          </a:xfrm>
        </p:spPr>
        <p:txBody>
          <a:bodyPr/>
          <a:lstStyle>
            <a:lvl1pPr>
              <a:lnSpc>
                <a:spcPct val="90000"/>
              </a:lnSpc>
              <a:defRPr sz="160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pic>
        <p:nvPicPr>
          <p:cNvPr id="1028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8" y="6251942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8DB67-AFFD-4A84-9282-C1A564A7964E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8" y="6155992"/>
            <a:ext cx="4258310" cy="47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37675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5511" userDrawn="1">
          <p15:clr>
            <a:srgbClr val="FBAE40"/>
          </p15:clr>
        </p15:guide>
        <p15:guide id="3" pos="249" userDrawn="1">
          <p15:clr>
            <a:srgbClr val="FBAE40"/>
          </p15:clr>
        </p15:guide>
        <p15:guide id="4" orient="horz" pos="411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395289" y="1124743"/>
            <a:ext cx="8353424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7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25258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395289" y="1124743"/>
            <a:ext cx="3960687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788024" y="1124743"/>
            <a:ext cx="3960689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9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5911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395288" y="1124743"/>
            <a:ext cx="2520000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312000" y="1124471"/>
            <a:ext cx="2520000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215585" y="1124471"/>
            <a:ext cx="2520000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2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91254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95288" y="1124743"/>
            <a:ext cx="8353425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395288" y="3816002"/>
            <a:ext cx="8344783" cy="244800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1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6932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395289" y="1124743"/>
            <a:ext cx="3960687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788024" y="1124743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786367" y="3816002"/>
            <a:ext cx="3953704" cy="244800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1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40561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4788026" y="1124743"/>
            <a:ext cx="3960687" cy="5139531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396945" y="1124743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395288" y="3816002"/>
            <a:ext cx="3953704" cy="244800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3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3028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395288" y="3816002"/>
            <a:ext cx="8344783" cy="244800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788024" y="1124743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395288" y="1124744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4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2957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4963528" y="6264002"/>
            <a:ext cx="378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1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1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333375"/>
            <a:ext cx="5761037" cy="719138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title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788024" y="3815729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395288" y="3815730"/>
            <a:ext cx="3960689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395288" y="1124743"/>
            <a:ext cx="8353425" cy="2448273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 – or click an icon to add content</a:t>
            </a:r>
            <a:endParaRPr lang="da-DK" dirty="0"/>
          </a:p>
        </p:txBody>
      </p:sp>
      <p:pic>
        <p:nvPicPr>
          <p:cNvPr id="14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13" y="330743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6309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5511">
          <p15:clr>
            <a:srgbClr val="FBAE40"/>
          </p15:clr>
        </p15:guide>
        <p15:guide id="3" pos="249">
          <p15:clr>
            <a:srgbClr val="FBAE40"/>
          </p15:clr>
        </p15:guide>
        <p15:guide id="4" orient="horz" pos="41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5288" y="333375"/>
            <a:ext cx="8353425" cy="619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6" r:id="rId4"/>
    <p:sldLayoutId id="2147483672" r:id="rId5"/>
    <p:sldLayoutId id="2147483671" r:id="rId6"/>
    <p:sldLayoutId id="2147483675" r:id="rId7"/>
    <p:sldLayoutId id="2147483673" r:id="rId8"/>
    <p:sldLayoutId id="2147483674" r:id="rId9"/>
  </p:sldLayoutIdLst>
  <p:hf sldNum="0" hdr="0" dt="0"/>
  <p:txStyles>
    <p:titleStyle>
      <a:lvl1pPr algn="l" defTabSz="914258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200" b="1" kern="1200">
          <a:solidFill>
            <a:srgbClr val="4967AA"/>
          </a:solidFill>
          <a:latin typeface="+mj-lt"/>
          <a:ea typeface="+mj-ea"/>
          <a:cs typeface="+mj-cs"/>
        </a:defRPr>
      </a:lvl1pPr>
      <a:lvl2pPr algn="l" defTabSz="914258" rtl="0" eaLnBrk="1" fontAlgn="base" hangingPunct="1">
        <a:lnSpc>
          <a:spcPts val="305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14258" rtl="0" eaLnBrk="1" fontAlgn="base" hangingPunct="1">
        <a:lnSpc>
          <a:spcPts val="305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14258" rtl="0" eaLnBrk="1" fontAlgn="base" hangingPunct="1">
        <a:lnSpc>
          <a:spcPts val="305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14258" rtl="0" eaLnBrk="1" fontAlgn="base" hangingPunct="1">
        <a:lnSpc>
          <a:spcPts val="305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1013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charset="0"/>
        </a:defRPr>
      </a:lvl6pPr>
      <a:lvl7pPr marL="820269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charset="0"/>
        </a:defRPr>
      </a:lvl7pPr>
      <a:lvl8pPr marL="1230403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charset="0"/>
        </a:defRPr>
      </a:lvl8pPr>
      <a:lvl9pPr marL="1640536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1"/>
          </a:solidFill>
          <a:latin typeface="Arial" charset="0"/>
        </a:defRPr>
      </a:lvl9pPr>
    </p:titleStyle>
    <p:bodyStyle>
      <a:lvl1pPr marL="0" indent="0" algn="l" defTabSz="914258" rtl="0" eaLnBrk="1" fontAlgn="base" hangingPunct="1">
        <a:spcBef>
          <a:spcPct val="0"/>
        </a:spcBef>
        <a:spcAft>
          <a:spcPts val="300"/>
        </a:spcAft>
        <a:buFont typeface="Arial" charset="0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2281" indent="-182281" algn="l" defTabSz="914258" rtl="0" eaLnBrk="1" fontAlgn="base" hangingPunct="1">
        <a:spcBef>
          <a:spcPct val="0"/>
        </a:spcBef>
        <a:spcAft>
          <a:spcPts val="300"/>
        </a:spcAft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+mj-ea"/>
          <a:cs typeface="+mj-cs"/>
        </a:defRPr>
      </a:lvl2pPr>
      <a:lvl3pPr marL="357444" indent="-175162" algn="l" defTabSz="914258" rtl="0" eaLnBrk="1" fontAlgn="base" hangingPunct="1">
        <a:spcBef>
          <a:spcPct val="0"/>
        </a:spcBef>
        <a:spcAft>
          <a:spcPts val="300"/>
        </a:spcAft>
        <a:buFont typeface="Arial" charset="0"/>
        <a:buChar char="‒"/>
        <a:defRPr lang="en-US" sz="2000" kern="1200" dirty="0">
          <a:solidFill>
            <a:schemeClr val="tx1"/>
          </a:solidFill>
          <a:latin typeface="+mn-lt"/>
          <a:ea typeface="+mj-ea"/>
          <a:cs typeface="+mj-cs"/>
        </a:defRPr>
      </a:lvl3pPr>
      <a:lvl4pPr marL="539725" indent="-182281" algn="l" defTabSz="914258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lang="en-US" kern="1200" dirty="0">
          <a:solidFill>
            <a:schemeClr val="tx1"/>
          </a:solidFill>
          <a:latin typeface="+mn-lt"/>
          <a:ea typeface="+mj-ea"/>
          <a:cs typeface="+mj-cs"/>
        </a:defRPr>
      </a:lvl4pPr>
      <a:lvl5pPr marL="712039" indent="-172314" algn="l" defTabSz="914258" rtl="0" eaLnBrk="1" fontAlgn="base" hangingPunct="1">
        <a:spcBef>
          <a:spcPct val="0"/>
        </a:spcBef>
        <a:spcAft>
          <a:spcPts val="600"/>
        </a:spcAft>
        <a:buFont typeface="Arial" charset="0"/>
        <a:buChar char="‒"/>
        <a:defRPr lang="en-GB" kern="1200" dirty="0">
          <a:solidFill>
            <a:schemeClr val="tx1"/>
          </a:solidFill>
          <a:latin typeface="+mn-lt"/>
          <a:ea typeface="+mj-ea"/>
          <a:cs typeface="+mj-cs"/>
        </a:defRPr>
      </a:lvl5pPr>
      <a:lvl6pPr marL="803179" indent="-163770" algn="l" defTabSz="820269" rtl="0" eaLnBrk="1" latinLnBrk="0" hangingPunct="1">
        <a:spcBef>
          <a:spcPts val="0"/>
        </a:spcBef>
        <a:spcAft>
          <a:spcPts val="269"/>
        </a:spcAft>
        <a:buFont typeface="Arial" pitchFamily="34" charset="0"/>
        <a:buChar char="•"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968371" indent="-165192" algn="l" defTabSz="820269" rtl="0" eaLnBrk="1" latinLnBrk="0" hangingPunct="1">
        <a:spcBef>
          <a:spcPts val="0"/>
        </a:spcBef>
        <a:spcAft>
          <a:spcPts val="269"/>
        </a:spcAft>
        <a:buFont typeface="Arial" pitchFamily="34" charset="0"/>
        <a:buChar char="‒"/>
        <a:defRPr sz="13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123597" indent="-155225" algn="l" defTabSz="820269" rtl="0" eaLnBrk="1" latinLnBrk="0" hangingPunct="1">
        <a:spcBef>
          <a:spcPts val="0"/>
        </a:spcBef>
        <a:spcAft>
          <a:spcPts val="269"/>
        </a:spcAft>
        <a:buFont typeface="Arial" pitchFamily="34" charset="0"/>
        <a:buChar char="•"/>
        <a:defRPr sz="13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287365" indent="-163770" algn="l" defTabSz="820269" rtl="0" eaLnBrk="1" latinLnBrk="0" hangingPunct="1">
        <a:spcBef>
          <a:spcPts val="0"/>
        </a:spcBef>
        <a:spcAft>
          <a:spcPts val="269"/>
        </a:spcAft>
        <a:buFont typeface="Arial" pitchFamily="34" charset="0"/>
        <a:buChar char="‒"/>
        <a:defRPr sz="13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34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269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403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536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670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0804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0939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073" algn="l" defTabSz="82026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0" r="3277"/>
          <a:stretch/>
        </p:blipFill>
        <p:spPr>
          <a:xfrm>
            <a:off x="2555776" y="1124744"/>
            <a:ext cx="3960440" cy="49269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da-DK" noProof="0" dirty="0">
                <a:latin typeface="CBS NEW" panose="02000506080000020004" pitchFamily="2" charset="0"/>
              </a:rPr>
              <a:t>Virksomhedsstrategi i et netværksperspektiv, Forelæsning #14, 10. marts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da-DK" sz="6000" dirty="0">
                <a:latin typeface="CBS NEW" panose="02000506080000020004" pitchFamily="2" charset="0"/>
              </a:rPr>
              <a:t>Communities og fraktioner</a:t>
            </a:r>
            <a:endParaRPr lang="da-DK" sz="6000" noProof="0" dirty="0">
              <a:latin typeface="CBS NEW" panose="02000506080000020004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95288" y="5373216"/>
            <a:ext cx="8353425" cy="503709"/>
          </a:xfrm>
        </p:spPr>
        <p:txBody>
          <a:bodyPr/>
          <a:lstStyle/>
          <a:p>
            <a:r>
              <a:rPr lang="da-DK" noProof="0" dirty="0">
                <a:latin typeface="CBS NEW" panose="02000506080000020004" pitchFamily="2" charset="0"/>
              </a:rPr>
              <a:t>Christoph Ellersgaard</a:t>
            </a:r>
          </a:p>
          <a:p>
            <a:r>
              <a:rPr lang="da-DK" noProof="0" dirty="0">
                <a:latin typeface="CBS NEW" panose="02000506080000020004" pitchFamily="2" charset="0"/>
              </a:rPr>
              <a:t>Lektor ved Department of Organization, Copenhagen Business School</a:t>
            </a:r>
          </a:p>
          <a:p>
            <a:endParaRPr lang="da-DK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800" dirty="0">
                <a:latin typeface="CBS NEW" panose="02000506080000020004" pitchFamily="2" charset="0"/>
              </a:rPr>
              <a:t>At finde grupper i netværk</a:t>
            </a:r>
          </a:p>
        </p:txBody>
      </p:sp>
    </p:spTree>
    <p:extLst>
      <p:ext uri="{BB962C8B-B14F-4D97-AF65-F5344CB8AC3E}">
        <p14:creationId xmlns:p14="http://schemas.microsoft.com/office/powerpoint/2010/main" val="322925922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noProof="0" dirty="0" err="1">
                <a:latin typeface="CBS NEW" panose="02000506080000020004" pitchFamily="2" charset="0"/>
              </a:rPr>
              <a:t>Modularity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Tendensen til, at et netværk kan brydes ned i grupper eller klynger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0907"/>
            <a:ext cx="6902295" cy="34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07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185592"/>
            <a:ext cx="6526452" cy="367240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 err="1">
                <a:latin typeface="CBS NEW" panose="02000506080000020004" pitchFamily="2" charset="0"/>
              </a:rPr>
              <a:t>Assortativity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Tendensen til, at folk er forbundet med nogle med samme karakteristika som den selv (fx køn eller politisk overbevisning)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Kan gå fra [-1;1]</a:t>
            </a:r>
            <a:endParaRPr lang="da-DK" sz="32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161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149080"/>
            <a:ext cx="5909748" cy="28083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noProof="0" dirty="0">
                <a:latin typeface="CBS NEW" panose="02000506080000020004" pitchFamily="2" charset="0"/>
              </a:rPr>
              <a:t>Small </a:t>
            </a:r>
            <a:r>
              <a:rPr lang="da-DK" sz="4800" noProof="0" dirty="0" err="1">
                <a:latin typeface="CBS NEW" panose="02000506080000020004" pitchFamily="2" charset="0"/>
              </a:rPr>
              <a:t>worlds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Watts (1999) vil gerne forklare, hvordan individers netværk klynger sig sammen, men at individer stadig er forbundne indenfor relativt få led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En systematik a ‘small </a:t>
            </a:r>
            <a:r>
              <a:rPr lang="da-DK" sz="3200" dirty="0" err="1">
                <a:latin typeface="CBS NEW" panose="02000506080000020004" pitchFamily="2" charset="0"/>
              </a:rPr>
              <a:t>worlds</a:t>
            </a:r>
            <a:r>
              <a:rPr lang="da-DK" sz="3200" dirty="0">
                <a:latin typeface="CBS NEW" panose="02000506080000020004" pitchFamily="2" charset="0"/>
              </a:rPr>
              <a:t>’. Få broer mellem de små verdener sikrer forbindelser på tværs af små verdener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Grafernes diameter bliver relativt kortere på grund af de tilfældige forbindelser på tværs af små verdener</a:t>
            </a:r>
            <a:endParaRPr lang="da-DK" sz="32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8839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27335"/>
            <a:ext cx="6408712" cy="56140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noProof="0" dirty="0">
                <a:latin typeface="CBS NEW" panose="02000506080000020004" pitchFamily="2" charset="0"/>
              </a:rPr>
              <a:t>Small </a:t>
            </a:r>
            <a:r>
              <a:rPr lang="da-DK" sz="4800" noProof="0" dirty="0" err="1">
                <a:latin typeface="CBS NEW" panose="02000506080000020004" pitchFamily="2" charset="0"/>
              </a:rPr>
              <a:t>worlds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0424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noProof="0" dirty="0" err="1">
                <a:latin typeface="CBS NEW" panose="02000506080000020004" pitchFamily="2" charset="0"/>
              </a:rPr>
              <a:t>Six</a:t>
            </a:r>
            <a:r>
              <a:rPr lang="da-DK" sz="4800" noProof="0" dirty="0">
                <a:latin typeface="CBS NEW" panose="02000506080000020004" pitchFamily="2" charset="0"/>
              </a:rPr>
              <a:t> </a:t>
            </a:r>
            <a:r>
              <a:rPr lang="da-DK" sz="4800" noProof="0" dirty="0" err="1">
                <a:latin typeface="CBS NEW" panose="02000506080000020004" pitchFamily="2" charset="0"/>
              </a:rPr>
              <a:t>degrees</a:t>
            </a:r>
            <a:r>
              <a:rPr lang="da-DK" sz="4800" noProof="0" dirty="0">
                <a:latin typeface="CBS NEW" panose="02000506080000020004" pitchFamily="2" charset="0"/>
              </a:rPr>
              <a:t> of ‘</a:t>
            </a:r>
            <a:r>
              <a:rPr lang="da-DK" sz="4800" noProof="0" dirty="0" err="1">
                <a:latin typeface="CBS NEW" panose="02000506080000020004" pitchFamily="2" charset="0"/>
              </a:rPr>
              <a:t>Who</a:t>
            </a:r>
            <a:r>
              <a:rPr lang="da-DK" sz="4800" noProof="0" dirty="0">
                <a:latin typeface="CBS NEW" panose="02000506080000020004" pitchFamily="2" charset="0"/>
              </a:rPr>
              <a:t> Cares?’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221455"/>
            <a:ext cx="4758813" cy="56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368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noProof="0" dirty="0" err="1">
                <a:latin typeface="CBS NEW" panose="02000506080000020004" pitchFamily="2" charset="0"/>
              </a:rPr>
              <a:t>Six</a:t>
            </a:r>
            <a:r>
              <a:rPr lang="da-DK" sz="4800" noProof="0" dirty="0">
                <a:latin typeface="CBS NEW" panose="02000506080000020004" pitchFamily="2" charset="0"/>
              </a:rPr>
              <a:t> </a:t>
            </a:r>
            <a:r>
              <a:rPr lang="da-DK" sz="4800" noProof="0" dirty="0" err="1">
                <a:latin typeface="CBS NEW" panose="02000506080000020004" pitchFamily="2" charset="0"/>
              </a:rPr>
              <a:t>degrees</a:t>
            </a:r>
            <a:r>
              <a:rPr lang="da-DK" sz="4800" noProof="0" dirty="0">
                <a:latin typeface="CBS NEW" panose="02000506080000020004" pitchFamily="2" charset="0"/>
              </a:rPr>
              <a:t> of ‘</a:t>
            </a:r>
            <a:r>
              <a:rPr lang="da-DK" sz="4800" noProof="0" dirty="0" err="1">
                <a:latin typeface="CBS NEW" panose="02000506080000020004" pitchFamily="2" charset="0"/>
              </a:rPr>
              <a:t>Who</a:t>
            </a:r>
            <a:r>
              <a:rPr lang="da-DK" sz="4800" noProof="0" dirty="0">
                <a:latin typeface="CBS NEW" panose="02000506080000020004" pitchFamily="2" charset="0"/>
              </a:rPr>
              <a:t> Cares?’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125"/>
          <a:stretch/>
        </p:blipFill>
        <p:spPr>
          <a:xfrm>
            <a:off x="395288" y="1098300"/>
            <a:ext cx="4968800" cy="5737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708" y="1304753"/>
            <a:ext cx="3871292" cy="2629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979791"/>
            <a:ext cx="3771994" cy="2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58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noProof="0" dirty="0">
                <a:latin typeface="CBS NEW" panose="02000506080000020004" pitchFamily="2" charset="0"/>
              </a:rPr>
              <a:t>Small Worlds i Skandinavien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Edling et al 2012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9" y="2060848"/>
            <a:ext cx="8497192" cy="34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783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b="16401"/>
          <a:stretch/>
        </p:blipFill>
        <p:spPr>
          <a:xfrm>
            <a:off x="1907704" y="1603390"/>
            <a:ext cx="5592105" cy="525461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Øvelse: Find selv klynger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Forsøg at finde 6 </a:t>
            </a:r>
            <a:r>
              <a:rPr lang="da-DK" sz="3200" noProof="0" dirty="0" err="1">
                <a:latin typeface="CBS NEW" panose="02000506080000020004" pitchFamily="2" charset="0"/>
              </a:rPr>
              <a:t>communities</a:t>
            </a:r>
            <a:r>
              <a:rPr lang="da-DK" sz="3200" noProof="0" dirty="0">
                <a:latin typeface="CBS NEW" panose="02000506080000020004" pitchFamily="2" charset="0"/>
              </a:rPr>
              <a:t> i den danske magtelites 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1415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noProof="0" dirty="0">
                <a:latin typeface="CBS NEW" panose="02000506080000020004" pitchFamily="2" charset="0"/>
              </a:rPr>
              <a:t>Klynger i magteliten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828"/>
          <a:stretch/>
        </p:blipFill>
        <p:spPr>
          <a:xfrm>
            <a:off x="611560" y="1268760"/>
            <a:ext cx="4480627" cy="541758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084168" y="1412776"/>
          <a:ext cx="2107882" cy="2755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0572">
                  <a:extLst>
                    <a:ext uri="{9D8B030D-6E8A-4147-A177-3AD203B41FA5}">
                      <a16:colId xmlns:a16="http://schemas.microsoft.com/office/drawing/2014/main" val="1950528665"/>
                    </a:ext>
                  </a:extLst>
                </a:gridCol>
                <a:gridCol w="1337310">
                  <a:extLst>
                    <a:ext uri="{9D8B030D-6E8A-4147-A177-3AD203B41FA5}">
                      <a16:colId xmlns:a16="http://schemas.microsoft.com/office/drawing/2014/main" val="637353000"/>
                    </a:ext>
                  </a:extLst>
                </a:gridCol>
              </a:tblGrid>
              <a:tr h="36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Cluster</a:t>
                      </a:r>
                      <a:endParaRPr lang="da-DK" sz="2000" b="1" dirty="0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Andel</a:t>
                      </a:r>
                      <a:r>
                        <a:rPr lang="en-US" sz="2000" b="1" baseline="0" dirty="0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kvinder</a:t>
                      </a:r>
                      <a:endParaRPr lang="da-DK" sz="2000" b="1" dirty="0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955617"/>
                  </a:ext>
                </a:extLst>
              </a:tr>
              <a:tr h="36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1</a:t>
                      </a:r>
                      <a:endParaRPr lang="da-DK" sz="2000" b="1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25.3 %</a:t>
                      </a:r>
                      <a:endParaRPr lang="da-DK" sz="2000" b="1" dirty="0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164204"/>
                  </a:ext>
                </a:extLst>
              </a:tr>
              <a:tr h="36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2</a:t>
                      </a:r>
                      <a:endParaRPr lang="da-DK" sz="2000" b="1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17.6 %</a:t>
                      </a:r>
                      <a:endParaRPr lang="da-DK" sz="2000" b="1" dirty="0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69692"/>
                  </a:ext>
                </a:extLst>
              </a:tr>
              <a:tr h="36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3</a:t>
                      </a:r>
                      <a:endParaRPr lang="da-DK" sz="2000" b="1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23.1 %</a:t>
                      </a:r>
                      <a:endParaRPr lang="da-DK" sz="2000" b="1" dirty="0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886080"/>
                  </a:ext>
                </a:extLst>
              </a:tr>
              <a:tr h="36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4</a:t>
                      </a:r>
                      <a:endParaRPr lang="da-DK" sz="2000" b="1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6.7 %</a:t>
                      </a:r>
                      <a:endParaRPr lang="da-DK" sz="2000" b="1" dirty="0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314476"/>
                  </a:ext>
                </a:extLst>
              </a:tr>
              <a:tr h="36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5</a:t>
                      </a:r>
                      <a:endParaRPr lang="da-DK" sz="2000" b="1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34.9 %</a:t>
                      </a:r>
                      <a:endParaRPr lang="da-DK" sz="2000" b="1" dirty="0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02593"/>
                  </a:ext>
                </a:extLst>
              </a:tr>
              <a:tr h="3637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6</a:t>
                      </a:r>
                      <a:endParaRPr lang="da-DK" sz="2000" b="1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CBS NEW" panose="02000506080000020004" pitchFamily="2" charset="0"/>
                        </a:rPr>
                        <a:t>24.6 %</a:t>
                      </a:r>
                      <a:endParaRPr lang="da-DK" sz="2000" b="1" dirty="0">
                        <a:solidFill>
                          <a:schemeClr val="bg1"/>
                        </a:solidFill>
                        <a:effectLst/>
                        <a:latin typeface="CBS NEW" panose="02000506080000020004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4967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57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826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noProof="0" dirty="0">
                <a:latin typeface="CBS NEW" panose="02000506080000020004" pitchFamily="2" charset="0"/>
              </a:rPr>
              <a:t>Klynger i magteliten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en-US" sz="3200" dirty="0" err="1">
                <a:latin typeface="CBS NEW" panose="02000506080000020004" pitchFamily="2" charset="0"/>
              </a:rPr>
              <a:t>Køns-assortativity</a:t>
            </a:r>
            <a:r>
              <a:rPr lang="en-US" sz="3200" dirty="0">
                <a:latin typeface="CBS NEW" panose="02000506080000020004" pitchFamily="2" charset="0"/>
              </a:rPr>
              <a:t> = 0.023</a:t>
            </a:r>
            <a:endParaRPr lang="da-DK" sz="32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31101"/>
            <a:ext cx="5036400" cy="50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66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noProof="0" dirty="0">
                <a:latin typeface="CBS NEW" panose="02000506080000020004" pitchFamily="2" charset="0"/>
              </a:rPr>
              <a:t>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Hvorfor </a:t>
            </a:r>
            <a:r>
              <a:rPr lang="da-DK" sz="3200" dirty="0" err="1">
                <a:latin typeface="CBS NEW" panose="02000506080000020004" pitchFamily="2" charset="0"/>
              </a:rPr>
              <a:t>communities</a:t>
            </a:r>
            <a:r>
              <a:rPr lang="da-DK" sz="3200" dirty="0">
                <a:latin typeface="CBS NEW" panose="02000506080000020004" pitchFamily="2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noProof="0" dirty="0">
                <a:latin typeface="CBS NEW" panose="02000506080000020004" pitchFamily="2" charset="0"/>
              </a:rPr>
              <a:t>Algoritmer</a:t>
            </a:r>
          </a:p>
          <a:p>
            <a:pPr marL="514350" indent="-514350">
              <a:buFont typeface="+mj-lt"/>
              <a:buAutoNum type="arabicPeriod"/>
            </a:pPr>
            <a:r>
              <a:rPr lang="da-DK" sz="3200" dirty="0">
                <a:latin typeface="CBS NEW" panose="02000506080000020004" pitchFamily="2" charset="0"/>
              </a:rPr>
              <a:t>Eksempler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02961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da-DK" dirty="0">
                <a:latin typeface="CBS NEW" panose="02000506080000020004" pitchFamily="2" charset="0"/>
              </a:rPr>
              <a:t>Virksomhedsstrategi i et netværksperspektiv, Forelæsning #14, 10. marts 20250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da-DK" sz="4400" noProof="0" dirty="0">
                <a:latin typeface="CBS NEW" panose="02000506080000020004" pitchFamily="2" charset="0"/>
              </a:rPr>
              <a:t>2. Algoritmer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BS NEW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7841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Et spørgsmål om afstand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5040561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Når vi skal tage stilling til, hvem der i gruppe med hinanden, må vi have et bud på </a:t>
            </a:r>
            <a:r>
              <a:rPr lang="da-DK" sz="3200" dirty="0">
                <a:latin typeface="CBS NEW" panose="02000506080000020004" pitchFamily="2" charset="0"/>
              </a:rPr>
              <a:t>afstand mellem noder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Og hvordan vi håndterer når grupper med mere end en node skal indoptage en ny kode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 err="1">
                <a:latin typeface="CBS NEW" panose="02000506080000020004" pitchFamily="2" charset="0"/>
              </a:rPr>
              <a:t>Clusterring</a:t>
            </a:r>
            <a:r>
              <a:rPr lang="da-DK" sz="3200" dirty="0">
                <a:latin typeface="CBS NEW" panose="02000506080000020004" pitchFamily="2" charset="0"/>
              </a:rPr>
              <a:t>-algoritmer varierer primært på, hvordan de </a:t>
            </a:r>
            <a:r>
              <a:rPr lang="da-DK" sz="3200" b="1" dirty="0">
                <a:latin typeface="CBS NEW" panose="02000506080000020004" pitchFamily="2" charset="0"/>
              </a:rPr>
              <a:t>måler afstand </a:t>
            </a:r>
            <a:r>
              <a:rPr lang="da-DK" sz="3200" dirty="0">
                <a:latin typeface="CBS NEW" panose="02000506080000020004" pitchFamily="2" charset="0"/>
              </a:rPr>
              <a:t>og hvilke kriterier, de benytter til at </a:t>
            </a:r>
            <a:r>
              <a:rPr lang="da-DK" sz="3200" b="1" dirty="0">
                <a:latin typeface="CBS NEW" panose="02000506080000020004" pitchFamily="2" charset="0"/>
              </a:rPr>
              <a:t>kollapse</a:t>
            </a:r>
            <a:r>
              <a:rPr lang="da-DK" sz="3200" dirty="0">
                <a:latin typeface="CBS NEW" panose="02000506080000020004" pitchFamily="2" charset="0"/>
              </a:rPr>
              <a:t> grupper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Der kan både findes et matematisk og et teoretisk grundlag for antallet af grupper, man arbejder med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0578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 err="1">
                <a:latin typeface="CBS NEW" panose="02000506080000020004" pitchFamily="2" charset="0"/>
              </a:rPr>
              <a:t>Dendrogram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" r="790" b="7632"/>
          <a:stretch/>
        </p:blipFill>
        <p:spPr>
          <a:xfrm>
            <a:off x="899592" y="1241375"/>
            <a:ext cx="6515285" cy="5616625"/>
          </a:xfrm>
        </p:spPr>
      </p:pic>
    </p:spTree>
    <p:extLst>
      <p:ext uri="{BB962C8B-B14F-4D97-AF65-F5344CB8AC3E}">
        <p14:creationId xmlns:p14="http://schemas.microsoft.com/office/powerpoint/2010/main" val="224940630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noProof="0" dirty="0">
                <a:latin typeface="CBS NEW" panose="02000506080000020004" pitchFamily="2" charset="0"/>
              </a:rPr>
              <a:t>Om </a:t>
            </a:r>
            <a:r>
              <a:rPr lang="da-DK" sz="4800" noProof="0" dirty="0" err="1">
                <a:latin typeface="CBS NEW" panose="02000506080000020004" pitchFamily="2" charset="0"/>
              </a:rPr>
              <a:t>clustering</a:t>
            </a:r>
            <a:r>
              <a:rPr lang="da-DK" sz="4800" noProof="0" dirty="0">
                <a:latin typeface="CBS NEW" panose="02000506080000020004" pitchFamily="2" charset="0"/>
              </a:rPr>
              <a:t> algoritmer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525658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Accepter aldrig den første og bedste løsning</a:t>
            </a:r>
          </a:p>
          <a:p>
            <a:pPr marL="1054075" lvl="3" indent="-51435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Giver det mening analytisk?</a:t>
            </a:r>
          </a:p>
          <a:p>
            <a:pPr marL="1054075" lvl="3" indent="-51435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Giver det mening visuelt?</a:t>
            </a:r>
          </a:p>
          <a:p>
            <a:pPr marL="1317529" lvl="5" indent="-514350">
              <a:buFont typeface="CBS NEW" panose="02000506080000020004" pitchFamily="2" charset="0"/>
              <a:buChar char="—"/>
            </a:pPr>
            <a:r>
              <a:rPr lang="da-DK" sz="2600" dirty="0">
                <a:solidFill>
                  <a:schemeClr val="tx1"/>
                </a:solidFill>
                <a:latin typeface="CBS NEW" panose="02000506080000020004" pitchFamily="2" charset="0"/>
              </a:rPr>
              <a:t>Hvis I ikke kan forklare mekanismerne bag klyngerne, så er resultatet uinteressant</a:t>
            </a:r>
          </a:p>
          <a:p>
            <a:pPr marL="1054075" lvl="3" indent="-51435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Analytisk værktøj</a:t>
            </a:r>
            <a:endParaRPr lang="da-DK" sz="3000" dirty="0">
              <a:solidFill>
                <a:schemeClr val="tx1"/>
              </a:solidFill>
              <a:latin typeface="CBS NEW" panose="02000506080000020004" pitchFamily="2" charset="0"/>
            </a:endParaRP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Et par </a:t>
            </a:r>
            <a:r>
              <a:rPr lang="da-DK" sz="3200" noProof="0" dirty="0" err="1">
                <a:latin typeface="CBS NEW" panose="02000506080000020004" pitchFamily="2" charset="0"/>
              </a:rPr>
              <a:t>favoriter</a:t>
            </a:r>
            <a:endParaRPr lang="da-DK" sz="3200" noProof="0" dirty="0">
              <a:latin typeface="CBS NEW" panose="02000506080000020004" pitchFamily="2" charset="0"/>
            </a:endParaRP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 err="1">
                <a:latin typeface="CBS NEW" panose="02000506080000020004" pitchFamily="2" charset="0"/>
              </a:rPr>
              <a:t>Louvain</a:t>
            </a:r>
            <a:r>
              <a:rPr lang="da-DK" sz="3200" dirty="0">
                <a:latin typeface="CBS NEW" panose="02000506080000020004" pitchFamily="2" charset="0"/>
              </a:rPr>
              <a:t> </a:t>
            </a:r>
            <a:r>
              <a:rPr lang="da-DK" sz="3200" dirty="0" err="1">
                <a:latin typeface="CBS NEW" panose="02000506080000020004" pitchFamily="2" charset="0"/>
              </a:rPr>
              <a:t>clusters</a:t>
            </a:r>
            <a:endParaRPr lang="da-DK" sz="3200" dirty="0">
              <a:latin typeface="CBS NEW" panose="02000506080000020004" pitchFamily="2" charset="0"/>
            </a:endParaRPr>
          </a:p>
          <a:p>
            <a:pPr marL="1054075" lvl="3" indent="-514350">
              <a:buFont typeface="CBS NEW" panose="02000506080000020004" pitchFamily="2" charset="0"/>
              <a:buChar char="—"/>
            </a:pPr>
            <a:r>
              <a:rPr lang="da-DK" sz="3000" dirty="0">
                <a:latin typeface="CBS NEW" panose="02000506080000020004" pitchFamily="2" charset="0"/>
              </a:rPr>
              <a:t>Bruger </a:t>
            </a:r>
            <a:r>
              <a:rPr lang="da-DK" sz="3000" dirty="0" err="1">
                <a:latin typeface="CBS NEW" panose="02000506080000020004" pitchFamily="2" charset="0"/>
              </a:rPr>
              <a:t>modularity</a:t>
            </a:r>
            <a:r>
              <a:rPr lang="da-DK" sz="3000" dirty="0">
                <a:latin typeface="CBS NEW" panose="02000506080000020004" pitchFamily="2" charset="0"/>
              </a:rPr>
              <a:t> </a:t>
            </a:r>
            <a:r>
              <a:rPr lang="da-DK" sz="3000" dirty="0" err="1">
                <a:latin typeface="CBS NEW" panose="02000506080000020004" pitchFamily="2" charset="0"/>
              </a:rPr>
              <a:t>step-by-step</a:t>
            </a:r>
            <a:endParaRPr lang="da-DK" sz="3000" dirty="0">
              <a:latin typeface="CBS NEW" panose="02000506080000020004" pitchFamily="2" charset="0"/>
            </a:endParaRP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Fast and </a:t>
            </a:r>
            <a:r>
              <a:rPr lang="da-DK" sz="3200" noProof="0" dirty="0" err="1">
                <a:latin typeface="CBS NEW" panose="02000506080000020004" pitchFamily="2" charset="0"/>
              </a:rPr>
              <a:t>Greedy</a:t>
            </a:r>
            <a:endParaRPr lang="da-DK" sz="3200" dirty="0">
              <a:latin typeface="CBS NEW" panose="02000506080000020004" pitchFamily="2" charset="0"/>
            </a:endParaRPr>
          </a:p>
          <a:p>
            <a:pPr marL="1054075" lvl="3" indent="-514350">
              <a:buFont typeface="CBS NEW" panose="02000506080000020004" pitchFamily="2" charset="0"/>
              <a:buChar char="—"/>
            </a:pPr>
            <a:r>
              <a:rPr lang="da-DK" sz="3000" noProof="0" dirty="0">
                <a:latin typeface="CBS NEW" panose="02000506080000020004" pitchFamily="2" charset="0"/>
              </a:rPr>
              <a:t>Optimerer </a:t>
            </a:r>
            <a:r>
              <a:rPr lang="da-DK" sz="3000" noProof="0" dirty="0" err="1">
                <a:latin typeface="CBS NEW" panose="02000506080000020004" pitchFamily="2" charset="0"/>
              </a:rPr>
              <a:t>modularitet</a:t>
            </a:r>
            <a:r>
              <a:rPr lang="da-DK" sz="3000" noProof="0" dirty="0">
                <a:latin typeface="CBS NEW" panose="02000506080000020004" pitchFamily="2" charset="0"/>
              </a:rPr>
              <a:t> indenfor grupper</a:t>
            </a: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 err="1">
                <a:latin typeface="CBS NEW" panose="02000506080000020004" pitchFamily="2" charset="0"/>
              </a:rPr>
              <a:t>Walktrap</a:t>
            </a:r>
            <a:endParaRPr lang="da-DK" sz="3200" dirty="0">
              <a:latin typeface="CBS NEW" panose="02000506080000020004" pitchFamily="2" charset="0"/>
            </a:endParaRPr>
          </a:p>
          <a:p>
            <a:pPr marL="1226389" lvl="4" indent="-514350">
              <a:buFont typeface="CBS NEW" panose="02000506080000020004" pitchFamily="2" charset="0"/>
              <a:buChar char="—"/>
            </a:pPr>
            <a:r>
              <a:rPr lang="da-DK" sz="3000" noProof="0" dirty="0">
                <a:latin typeface="CBS NEW" panose="02000506080000020004" pitchFamily="2" charset="0"/>
              </a:rPr>
              <a:t>Ser på afstande ved hjælp af </a:t>
            </a:r>
            <a:r>
              <a:rPr lang="da-DK" sz="3000" noProof="0" dirty="0" err="1">
                <a:latin typeface="CBS NEW" panose="02000506080000020004" pitchFamily="2" charset="0"/>
              </a:rPr>
              <a:t>Random</a:t>
            </a:r>
            <a:r>
              <a:rPr lang="da-DK" sz="3000" noProof="0" dirty="0">
                <a:latin typeface="CBS NEW" panose="02000506080000020004" pitchFamily="2" charset="0"/>
              </a:rPr>
              <a:t> </a:t>
            </a:r>
            <a:r>
              <a:rPr lang="da-DK" sz="3000" noProof="0" dirty="0" err="1">
                <a:latin typeface="CBS NEW" panose="02000506080000020004" pitchFamily="2" charset="0"/>
              </a:rPr>
              <a:t>walks</a:t>
            </a:r>
            <a:endParaRPr lang="da-DK" sz="3000" noProof="0" dirty="0">
              <a:latin typeface="CBS NEW" panose="02000506080000020004" pitchFamily="2" charset="0"/>
            </a:endParaRPr>
          </a:p>
          <a:p>
            <a:pPr marL="871794" lvl="2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Alle antager særlige elementer er vigtige for en gruppes sammenhængskraft og er altså baseret på </a:t>
            </a:r>
            <a:r>
              <a:rPr lang="da-DK" sz="3200" b="1" dirty="0">
                <a:latin typeface="CBS NEW" panose="02000506080000020004" pitchFamily="2" charset="0"/>
              </a:rPr>
              <a:t>teoretiske </a:t>
            </a:r>
            <a:r>
              <a:rPr lang="da-DK" sz="3200" dirty="0">
                <a:latin typeface="CBS NEW" panose="02000506080000020004" pitchFamily="2" charset="0"/>
              </a:rPr>
              <a:t>antagelser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I får lov til at prøve dem med Alexander i øvelserne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007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da-DK" dirty="0">
                <a:latin typeface="CBS NEW" panose="02000506080000020004" pitchFamily="2" charset="0"/>
              </a:rPr>
              <a:t>Virksomhedsstrategi i et netværksperspektiv, Forelæsning #14, 10. marts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da-DK" sz="4400" dirty="0">
                <a:latin typeface="CBS NEW" panose="02000506080000020004" pitchFamily="2" charset="0"/>
              </a:rPr>
              <a:t>3</a:t>
            </a:r>
            <a:r>
              <a:rPr lang="da-DK" sz="4400" noProof="0" dirty="0">
                <a:latin typeface="CBS NEW" panose="02000506080000020004" pitchFamily="2" charset="0"/>
              </a:rPr>
              <a:t>. </a:t>
            </a:r>
            <a:r>
              <a:rPr lang="da-DK" sz="4400" dirty="0">
                <a:latin typeface="CBS NEW" panose="02000506080000020004" pitchFamily="2" charset="0"/>
              </a:rPr>
              <a:t>Eksempler</a:t>
            </a:r>
            <a:endParaRPr lang="da-DK" sz="4400" noProof="0" dirty="0">
              <a:latin typeface="CBS NEW" panose="0200050608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BS NEW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207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000" noProof="0" dirty="0">
                <a:latin typeface="CBS NEW" panose="02000506080000020004" pitchFamily="2" charset="0"/>
              </a:rPr>
              <a:t>Tværeuropæiske erhvervsnetværk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Heemskerk et al 2013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56" y="1916831"/>
            <a:ext cx="8188407" cy="2232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94" y="1628800"/>
            <a:ext cx="8007130" cy="40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42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000" noProof="0" dirty="0">
                <a:latin typeface="CBS NEW" panose="02000506080000020004" pitchFamily="2" charset="0"/>
              </a:rPr>
              <a:t>Tværeuropæiske erhvervsnetværk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Heemskerk et al 2013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11437"/>
            <a:ext cx="8192670" cy="427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5359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000" noProof="0" dirty="0">
                <a:latin typeface="CBS NEW" panose="02000506080000020004" pitchFamily="2" charset="0"/>
              </a:rPr>
              <a:t>Tværeuropæiske erhvervsnetværk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196752"/>
            <a:ext cx="7417072" cy="582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411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000" noProof="0" dirty="0">
                <a:latin typeface="CBS NEW" panose="02000506080000020004" pitchFamily="2" charset="0"/>
              </a:rPr>
              <a:t>Tværeuropæiske erhvervsnetværk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3" y="1340768"/>
            <a:ext cx="7195343" cy="54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9919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Magtens atlas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Finde hovedårene i danske magtnetværk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71651"/>
            <a:ext cx="485008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4654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da-DK" dirty="0">
                <a:latin typeface="CBS NEW" panose="02000506080000020004" pitchFamily="2" charset="0"/>
              </a:rPr>
              <a:t>Virksomhedsstrategi i et netværksperspektiv, Forelæsning #14, 10. marts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da-DK" sz="4400" noProof="0" dirty="0">
                <a:latin typeface="CBS NEW" panose="02000506080000020004" pitchFamily="2" charset="0"/>
              </a:rPr>
              <a:t>1. </a:t>
            </a:r>
            <a:r>
              <a:rPr lang="da-DK" sz="4400" dirty="0">
                <a:latin typeface="CBS NEW" panose="02000506080000020004" pitchFamily="2" charset="0"/>
              </a:rPr>
              <a:t>Hvorfor </a:t>
            </a:r>
            <a:r>
              <a:rPr lang="da-DK" sz="4400" dirty="0" err="1">
                <a:latin typeface="CBS NEW" panose="02000506080000020004" pitchFamily="2" charset="0"/>
              </a:rPr>
              <a:t>communities</a:t>
            </a:r>
            <a:r>
              <a:rPr lang="da-DK" sz="4400" dirty="0">
                <a:latin typeface="CBS NEW" panose="02000506080000020004" pitchFamily="2" charset="0"/>
              </a:rPr>
              <a:t>?</a:t>
            </a:r>
            <a:endParaRPr lang="da-DK" sz="4400" noProof="0" dirty="0">
              <a:latin typeface="CBS NEW" panose="02000506080000020004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BS NEW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1189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Magtens atlas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Finde hovedårene i danske magtnetværk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437784"/>
            <a:ext cx="7317061" cy="247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628800"/>
            <a:ext cx="3798192" cy="33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81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Magtens atlas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Finde hovedårene i danske magtnetværk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12783"/>
            <a:ext cx="6612745" cy="52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70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Magtens atlas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Finde hovedårene i danske magtnetværk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8800"/>
            <a:ext cx="6192688" cy="523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807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Magtens atlas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Finde hovedårene i danske magtnetværk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771651"/>
            <a:ext cx="4968552" cy="52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1087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Magtens atlas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Finde hovedårene i danske magtnetværk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37321"/>
            <a:ext cx="6005598" cy="50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66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Magtens atlas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Finde hovedårene i danske magtnetværk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98600"/>
            <a:ext cx="6007336" cy="52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2588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Magtens atlas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Finde hovedårene i danske magtnetværk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5" y="1628800"/>
            <a:ext cx="5040561" cy="53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52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88538"/>
            <a:ext cx="4763136" cy="539153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noProof="0" dirty="0">
                <a:latin typeface="CBS NEW" panose="02000506080000020004" pitchFamily="2" charset="0"/>
              </a:rPr>
              <a:t>Elitefamilier i Firenze (år 1400)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 err="1">
                <a:latin typeface="CBS NEW" panose="02000506080000020004" pitchFamily="2" charset="0"/>
              </a:rPr>
              <a:t>Padgett</a:t>
            </a:r>
            <a:r>
              <a:rPr lang="da-DK" sz="3200" noProof="0" dirty="0">
                <a:latin typeface="CBS NEW" panose="02000506080000020004" pitchFamily="2" charset="0"/>
              </a:rPr>
              <a:t> </a:t>
            </a:r>
            <a:r>
              <a:rPr lang="da-DK" sz="3200" dirty="0">
                <a:latin typeface="CBS NEW" panose="02000506080000020004" pitchFamily="2" charset="0"/>
              </a:rPr>
              <a:t>&amp; </a:t>
            </a:r>
            <a:r>
              <a:rPr lang="da-DK" sz="3200" dirty="0" err="1">
                <a:latin typeface="CBS NEW" panose="02000506080000020004" pitchFamily="2" charset="0"/>
              </a:rPr>
              <a:t>Ansell</a:t>
            </a:r>
            <a:r>
              <a:rPr lang="da-DK" sz="3200" dirty="0">
                <a:latin typeface="CBS NEW" panose="02000506080000020004" pitchFamily="2" charset="0"/>
              </a:rPr>
              <a:t> 1993</a:t>
            </a:r>
            <a:endParaRPr lang="da-DK" sz="32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5961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600" y="1438863"/>
            <a:ext cx="4670664" cy="54412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noProof="0" dirty="0">
                <a:latin typeface="CBS NEW" panose="02000506080000020004" pitchFamily="2" charset="0"/>
              </a:rPr>
              <a:t>Elitefamilier i Firenze (år 1400)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 err="1">
                <a:latin typeface="CBS NEW" panose="02000506080000020004" pitchFamily="2" charset="0"/>
              </a:rPr>
              <a:t>Padgett</a:t>
            </a:r>
            <a:r>
              <a:rPr lang="da-DK" sz="3200" noProof="0" dirty="0">
                <a:latin typeface="CBS NEW" panose="02000506080000020004" pitchFamily="2" charset="0"/>
              </a:rPr>
              <a:t> </a:t>
            </a:r>
            <a:r>
              <a:rPr lang="da-DK" sz="3200" dirty="0">
                <a:latin typeface="CBS NEW" panose="02000506080000020004" pitchFamily="2" charset="0"/>
              </a:rPr>
              <a:t>&amp; </a:t>
            </a:r>
            <a:r>
              <a:rPr lang="da-DK" sz="3200" dirty="0" err="1">
                <a:latin typeface="CBS NEW" panose="02000506080000020004" pitchFamily="2" charset="0"/>
              </a:rPr>
              <a:t>Ansell</a:t>
            </a:r>
            <a:r>
              <a:rPr lang="da-DK" sz="3200" dirty="0">
                <a:latin typeface="CBS NEW" panose="02000506080000020004" pitchFamily="2" charset="0"/>
              </a:rPr>
              <a:t> 1993</a:t>
            </a:r>
            <a:endParaRPr lang="da-DK" sz="32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74419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512742"/>
            <a:ext cx="5209406" cy="434525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000" dirty="0">
                <a:latin typeface="CBS NEW" panose="02000506080000020004" pitchFamily="2" charset="0"/>
              </a:rPr>
              <a:t>Øvelse II: Lav design med klynger</a:t>
            </a:r>
            <a:endParaRPr lang="da-DK" sz="40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952329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Formuler et forskningsdesign, hvor </a:t>
            </a:r>
            <a:r>
              <a:rPr lang="da-DK" sz="3200" noProof="0" dirty="0" err="1">
                <a:latin typeface="CBS NEW" panose="02000506080000020004" pitchFamily="2" charset="0"/>
              </a:rPr>
              <a:t>communities</a:t>
            </a:r>
            <a:r>
              <a:rPr lang="da-DK" sz="3200" noProof="0" dirty="0">
                <a:latin typeface="CBS NEW" panose="02000506080000020004" pitchFamily="2" charset="0"/>
              </a:rPr>
              <a:t> i netværk kunne være relevante at kortlægge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935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Game of </a:t>
            </a:r>
            <a:r>
              <a:rPr lang="da-DK" sz="4800" dirty="0" err="1">
                <a:latin typeface="CBS NEW" panose="02000506080000020004" pitchFamily="2" charset="0"/>
              </a:rPr>
              <a:t>Thrones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196753"/>
            <a:ext cx="6395019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893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548679"/>
            <a:ext cx="5761037" cy="503833"/>
          </a:xfrm>
        </p:spPr>
        <p:txBody>
          <a:bodyPr>
            <a:noAutofit/>
          </a:bodyPr>
          <a:lstStyle/>
          <a:p>
            <a:r>
              <a:rPr lang="da-DK" sz="3100" dirty="0">
                <a:latin typeface="CBS NEW" panose="02000506080000020004" pitchFamily="2" charset="0"/>
              </a:rPr>
              <a:t>Vi vender tilbage til Interlocks i på onsdag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2"/>
            <a:ext cx="8353424" cy="583264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Hvordan ser de forskellige netværk ud i forskellige politiske økonomier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Noget af fokus vil ligge på at vi sammen ser på, hvordan forskellige europæiske erhvervseliter er forbundet internt (</a:t>
            </a:r>
            <a:r>
              <a:rPr lang="da-DK" sz="3200" dirty="0" err="1">
                <a:latin typeface="CBS NEW" panose="02000506080000020004" pitchFamily="2" charset="0"/>
              </a:rPr>
              <a:t>Cárdenas</a:t>
            </a:r>
            <a:r>
              <a:rPr lang="da-DK" sz="3200" dirty="0">
                <a:latin typeface="CBS NEW" panose="02000506080000020004" pitchFamily="2" charset="0"/>
              </a:rPr>
              <a:t>; </a:t>
            </a:r>
            <a:r>
              <a:rPr lang="da-DK" sz="3200" dirty="0" err="1">
                <a:latin typeface="CBS NEW" panose="02000506080000020004" pitchFamily="2" charset="0"/>
              </a:rPr>
              <a:t>Stokman</a:t>
            </a:r>
            <a:r>
              <a:rPr lang="da-DK" sz="3200" dirty="0">
                <a:latin typeface="CBS NEW" panose="02000506080000020004" pitchFamily="2" charset="0"/>
              </a:rPr>
              <a:t> &amp; </a:t>
            </a:r>
            <a:r>
              <a:rPr lang="da-DK" sz="3200" dirty="0" err="1">
                <a:latin typeface="CBS NEW" panose="02000506080000020004" pitchFamily="2" charset="0"/>
              </a:rPr>
              <a:t>Wasseur</a:t>
            </a:r>
            <a:r>
              <a:rPr lang="da-DK" sz="3200" dirty="0">
                <a:latin typeface="CBS NEW" panose="02000506080000020004" pitchFamily="2" charset="0"/>
              </a:rPr>
              <a:t>; David &amp; </a:t>
            </a:r>
            <a:r>
              <a:rPr lang="da-DK" sz="3200" dirty="0" err="1">
                <a:latin typeface="CBS NEW" panose="02000506080000020004" pitchFamily="2" charset="0"/>
              </a:rPr>
              <a:t>Westerhuis</a:t>
            </a:r>
            <a:r>
              <a:rPr lang="da-DK" sz="3200" dirty="0">
                <a:latin typeface="CBS NEW" panose="02000506080000020004" pitchFamily="2" charset="0"/>
              </a:rPr>
              <a:t>). </a:t>
            </a:r>
            <a:r>
              <a:rPr lang="da-DK" sz="3200" b="1" dirty="0">
                <a:latin typeface="CBS NEW" panose="02000506080000020004" pitchFamily="2" charset="0"/>
              </a:rPr>
              <a:t>Så læs inden!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endParaRPr lang="da-DK" sz="3200" dirty="0">
              <a:latin typeface="CBS NEW" panose="02000506080000020004" pitchFamily="2" charset="0"/>
            </a:endParaRPr>
          </a:p>
          <a:p>
            <a:r>
              <a:rPr lang="da-DK" sz="3200" b="1" dirty="0">
                <a:latin typeface="CBS NEW" panose="02000506080000020004" pitchFamily="2" charset="0"/>
              </a:rPr>
              <a:t>Tekster: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>
                <a:latin typeface="CBS NEW" panose="02000506080000020004" pitchFamily="2" charset="0"/>
              </a:rPr>
              <a:t>Cárdenas, Julián. (2012) “Varieties of Corporate Networks: Network Analysis and </a:t>
            </a:r>
            <a:r>
              <a:rPr lang="en-US" sz="3200" dirty="0" err="1">
                <a:latin typeface="CBS NEW" panose="02000506080000020004" pitchFamily="2" charset="0"/>
              </a:rPr>
              <a:t>FsQCA</a:t>
            </a:r>
            <a:r>
              <a:rPr lang="en-US" sz="3200" dirty="0">
                <a:latin typeface="CBS NEW" panose="02000506080000020004" pitchFamily="2" charset="0"/>
              </a:rPr>
              <a:t>.” International Journal of </a:t>
            </a:r>
            <a:r>
              <a:rPr lang="en-US" sz="3200" i="1" dirty="0">
                <a:latin typeface="CBS NEW" panose="02000506080000020004" pitchFamily="2" charset="0"/>
              </a:rPr>
              <a:t>Comparative Sociology</a:t>
            </a:r>
            <a:r>
              <a:rPr lang="en-US" sz="3200" dirty="0">
                <a:latin typeface="CBS NEW" panose="02000506080000020004" pitchFamily="2" charset="0"/>
              </a:rPr>
              <a:t> 53, no. 4: 298–322. 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>
                <a:latin typeface="CBS NEW" panose="02000506080000020004" pitchFamily="2" charset="0"/>
              </a:rPr>
              <a:t>Stokman, </a:t>
            </a:r>
            <a:r>
              <a:rPr lang="en-US" sz="3200" dirty="0" err="1">
                <a:latin typeface="CBS NEW" panose="02000506080000020004" pitchFamily="2" charset="0"/>
              </a:rPr>
              <a:t>Frans</a:t>
            </a:r>
            <a:r>
              <a:rPr lang="en-US" sz="3200" dirty="0">
                <a:latin typeface="CBS NEW" panose="02000506080000020004" pitchFamily="2" charset="0"/>
              </a:rPr>
              <a:t> N., and </a:t>
            </a:r>
            <a:r>
              <a:rPr lang="en-US" sz="3200" dirty="0" err="1">
                <a:latin typeface="CBS NEW" panose="02000506080000020004" pitchFamily="2" charset="0"/>
              </a:rPr>
              <a:t>Frans</a:t>
            </a:r>
            <a:r>
              <a:rPr lang="en-US" sz="3200" dirty="0">
                <a:latin typeface="CBS NEW" panose="02000506080000020004" pitchFamily="2" charset="0"/>
              </a:rPr>
              <a:t> W. </a:t>
            </a:r>
            <a:r>
              <a:rPr lang="en-US" sz="3200" dirty="0" err="1">
                <a:latin typeface="CBS NEW" panose="02000506080000020004" pitchFamily="2" charset="0"/>
              </a:rPr>
              <a:t>Wasseur</a:t>
            </a:r>
            <a:r>
              <a:rPr lang="en-US" sz="3200" dirty="0">
                <a:latin typeface="CBS NEW" panose="02000506080000020004" pitchFamily="2" charset="0"/>
              </a:rPr>
              <a:t>. (1985) “National Networks in 1976: A Structural Comparison.” s. 20-44 </a:t>
            </a:r>
            <a:r>
              <a:rPr lang="en-US" sz="3200" dirty="0" err="1">
                <a:latin typeface="CBS NEW" panose="02000506080000020004" pitchFamily="2" charset="0"/>
              </a:rPr>
              <a:t>i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i="1" dirty="0">
                <a:latin typeface="CBS NEW" panose="02000506080000020004" pitchFamily="2" charset="0"/>
              </a:rPr>
              <a:t>Networks of Corporate Power: A Comparative Analysis of Ten Countries</a:t>
            </a:r>
            <a:r>
              <a:rPr lang="en-US" sz="3200" dirty="0">
                <a:latin typeface="CBS NEW" panose="02000506080000020004" pitchFamily="2" charset="0"/>
              </a:rPr>
              <a:t>, </a:t>
            </a:r>
            <a:r>
              <a:rPr lang="en-US" sz="3200" dirty="0" err="1">
                <a:latin typeface="CBS NEW" panose="02000506080000020004" pitchFamily="2" charset="0"/>
              </a:rPr>
              <a:t>Frans</a:t>
            </a:r>
            <a:r>
              <a:rPr lang="en-US" sz="3200" dirty="0">
                <a:latin typeface="CBS NEW" panose="02000506080000020004" pitchFamily="2" charset="0"/>
              </a:rPr>
              <a:t> N. Stokman, Rolf Ziegler, &amp; John Scott (red.). Oxford: Polity Press.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r>
              <a:rPr lang="en-US" sz="3200" dirty="0">
                <a:latin typeface="CBS NEW" panose="02000506080000020004" pitchFamily="2" charset="0"/>
              </a:rPr>
              <a:t>David, Thomas, and </a:t>
            </a:r>
            <a:r>
              <a:rPr lang="en-US" sz="3200" dirty="0" err="1">
                <a:latin typeface="CBS NEW" panose="02000506080000020004" pitchFamily="2" charset="0"/>
              </a:rPr>
              <a:t>Gerarda</a:t>
            </a:r>
            <a:r>
              <a:rPr lang="en-US" sz="3200" dirty="0">
                <a:latin typeface="CBS NEW" panose="02000506080000020004" pitchFamily="2" charset="0"/>
              </a:rPr>
              <a:t> </a:t>
            </a:r>
            <a:r>
              <a:rPr lang="en-US" sz="3200" dirty="0" err="1">
                <a:latin typeface="CBS NEW" panose="02000506080000020004" pitchFamily="2" charset="0"/>
              </a:rPr>
              <a:t>Westerhuis</a:t>
            </a:r>
            <a:r>
              <a:rPr lang="en-US" sz="3200" dirty="0">
                <a:latin typeface="CBS NEW" panose="02000506080000020004" pitchFamily="2" charset="0"/>
              </a:rPr>
              <a:t>. Kap 1. </a:t>
            </a:r>
            <a:r>
              <a:rPr lang="en-US" sz="3200" i="1" dirty="0">
                <a:latin typeface="CBS NEW" panose="02000506080000020004" pitchFamily="2" charset="0"/>
              </a:rPr>
              <a:t>The Power of Corporate Networks: A Comparative and Historical Perspective</a:t>
            </a:r>
            <a:r>
              <a:rPr lang="en-US" sz="3200" dirty="0">
                <a:latin typeface="CBS NEW" panose="02000506080000020004" pitchFamily="2" charset="0"/>
              </a:rPr>
              <a:t>. London: Routledge, 2014.</a:t>
            </a:r>
          </a:p>
          <a:p>
            <a:pPr marL="342900" indent="-342900">
              <a:buFont typeface="CBS NEW" panose="02000506080000020004" pitchFamily="2" charset="0"/>
              <a:buChar char="—"/>
            </a:pPr>
            <a:endParaRPr lang="da-DK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0298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288" y="764704"/>
            <a:ext cx="8353425" cy="288032"/>
          </a:xfrm>
        </p:spPr>
        <p:txBody>
          <a:bodyPr/>
          <a:lstStyle/>
          <a:p>
            <a:r>
              <a:rPr lang="da-DK" dirty="0">
                <a:latin typeface="CBS NEW" panose="02000506080000020004" pitchFamily="2" charset="0"/>
              </a:rPr>
              <a:t>Virksomhedsstrategi i et netværksperspektiv, Forelæsning #14, 10. marts 2025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288" y="4365104"/>
            <a:ext cx="8353425" cy="648072"/>
          </a:xfrm>
        </p:spPr>
        <p:txBody>
          <a:bodyPr/>
          <a:lstStyle/>
          <a:p>
            <a:r>
              <a:rPr lang="da-DK" sz="5400" noProof="0" dirty="0">
                <a:latin typeface="CBS NEW" panose="02000506080000020004" pitchFamily="2" charset="0"/>
              </a:rPr>
              <a:t>Spørgsmål?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1052736"/>
            <a:ext cx="7993136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95536" y="4725145"/>
            <a:ext cx="8353425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defTabSz="914258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300"/>
              </a:spcAft>
              <a:buFont typeface="Arial" charset="0"/>
              <a:defRPr lang="en-US" sz="3600" b="1" kern="1200">
                <a:solidFill>
                  <a:srgbClr val="4967AA"/>
                </a:solidFill>
                <a:latin typeface="+mn-lt"/>
                <a:ea typeface="+mn-ea"/>
                <a:cs typeface="+mn-cs"/>
              </a:defRPr>
            </a:lvl1pPr>
            <a:lvl2pPr marL="182281" indent="-182281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2pPr>
            <a:lvl3pPr marL="357444" indent="-175162" algn="l" defTabSz="914258" rtl="0" eaLnBrk="1" fontAlgn="base" hangingPunct="1">
              <a:spcBef>
                <a:spcPct val="0"/>
              </a:spcBef>
              <a:spcAft>
                <a:spcPts val="300"/>
              </a:spcAft>
              <a:buFont typeface="Arial" charset="0"/>
              <a:buChar char="‒"/>
              <a:defRPr lang="en-US" sz="20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3pPr>
            <a:lvl4pPr marL="539725" indent="-182281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  <a:defRPr lang="en-US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4pPr>
            <a:lvl5pPr marL="712039" indent="-172314" algn="l" defTabSz="914258" rtl="0" eaLnBrk="1" fontAlgn="base" hangingPunct="1">
              <a:spcBef>
                <a:spcPct val="0"/>
              </a:spcBef>
              <a:spcAft>
                <a:spcPts val="600"/>
              </a:spcAft>
              <a:buFont typeface="Arial" charset="0"/>
              <a:buChar char="‒"/>
              <a:defRPr lang="en-GB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5pPr>
            <a:lvl6pPr marL="803179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968371" indent="-165192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123597" indent="-155225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•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287365" indent="-163770" algn="l" defTabSz="820269" rtl="0" eaLnBrk="1" latinLnBrk="0" hangingPunct="1">
              <a:spcBef>
                <a:spcPts val="0"/>
              </a:spcBef>
              <a:spcAft>
                <a:spcPts val="269"/>
              </a:spcAft>
              <a:buFont typeface="Arial" pitchFamily="34" charset="0"/>
              <a:buChar char="‒"/>
              <a:defRPr sz="1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BS NEW" panose="020005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405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/>
        </p:blipFill>
        <p:spPr>
          <a:xfrm>
            <a:off x="1763688" y="3212976"/>
            <a:ext cx="5174011" cy="3600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800" dirty="0">
                <a:latin typeface="CBS NEW" panose="02000506080000020004" pitchFamily="2" charset="0"/>
              </a:rPr>
              <a:t>Idéen bag </a:t>
            </a:r>
            <a:r>
              <a:rPr lang="da-DK" sz="4800" dirty="0" err="1">
                <a:latin typeface="CBS NEW" panose="02000506080000020004" pitchFamily="2" charset="0"/>
              </a:rPr>
              <a:t>communities</a:t>
            </a:r>
            <a:endParaRPr lang="da-DK" sz="48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32145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Vi kan være interesserede i at finde særlige undergrupper indenfor et netværk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Dem, der er bundet stærkest sammen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Identificere strukturerende faktorer i netværket</a:t>
            </a:r>
          </a:p>
          <a:p>
            <a:pPr marL="696631" lvl="1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Lad os starte med et illustrativt eksempel</a:t>
            </a:r>
            <a:endParaRPr lang="da-DK" sz="32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603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dirty="0">
                <a:latin typeface="CBS NEW" panose="02000506080000020004" pitchFamily="2" charset="0"/>
              </a:rPr>
              <a:t>Hvad kan udgøre </a:t>
            </a:r>
            <a:r>
              <a:rPr lang="da-DK" sz="4400" dirty="0" err="1">
                <a:latin typeface="CBS NEW" panose="02000506080000020004" pitchFamily="2" charset="0"/>
              </a:rPr>
              <a:t>communities</a:t>
            </a:r>
            <a:endParaRPr lang="da-DK" sz="4400" noProof="0" dirty="0">
              <a:latin typeface="CBS NEW" panose="0200050608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32145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Punkter, der </a:t>
            </a:r>
            <a:r>
              <a:rPr lang="da-DK" sz="3200" dirty="0">
                <a:latin typeface="CBS NEW" panose="02000506080000020004" pitchFamily="2" charset="0"/>
              </a:rPr>
              <a:t>er tættere forbundet med hinanden vil undergøre undergrupper i netværket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Men hvad med dem, der er forbundet til flere forskellige grupper</a:t>
            </a:r>
          </a:p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dirty="0">
                <a:latin typeface="CBS NEW" panose="02000506080000020004" pitchFamily="2" charset="0"/>
              </a:rPr>
              <a:t>Og kan man være i </a:t>
            </a:r>
            <a:r>
              <a:rPr lang="da-DK" sz="3200" dirty="0" err="1">
                <a:latin typeface="CBS NEW" panose="02000506080000020004" pitchFamily="2" charset="0"/>
              </a:rPr>
              <a:t>community</a:t>
            </a:r>
            <a:r>
              <a:rPr lang="da-DK" sz="3200" dirty="0">
                <a:latin typeface="CBS NEW" panose="02000506080000020004" pitchFamily="2" charset="0"/>
              </a:rPr>
              <a:t> med nogen, man ikke er direkte forbundet med?</a:t>
            </a:r>
            <a:endParaRPr lang="da-DK" sz="32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518425"/>
            <a:ext cx="3190305" cy="31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73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noProof="0" dirty="0">
                <a:latin typeface="CBS NEW" panose="02000506080000020004" pitchFamily="2" charset="0"/>
              </a:rPr>
              <a:t>Communities og integration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321453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 err="1">
                <a:latin typeface="CBS NEW" panose="02000506080000020004" pitchFamily="2" charset="0"/>
              </a:rPr>
              <a:t>Friedkin</a:t>
            </a:r>
            <a:r>
              <a:rPr lang="da-DK" sz="3200" noProof="0" dirty="0">
                <a:latin typeface="CBS NEW" panose="02000506080000020004" pitchFamily="2" charset="0"/>
              </a:rPr>
              <a:t> (1984) viser at direkte forbindelse til hinanden øger chancen for ‘</a:t>
            </a:r>
            <a:r>
              <a:rPr lang="da-DK" sz="3200" noProof="0" dirty="0" err="1">
                <a:latin typeface="CBS NEW" panose="02000506080000020004" pitchFamily="2" charset="0"/>
              </a:rPr>
              <a:t>dyadic</a:t>
            </a:r>
            <a:r>
              <a:rPr lang="da-DK" sz="3200" noProof="0" dirty="0">
                <a:latin typeface="CBS NEW" panose="02000506080000020004" pitchFamily="2" charset="0"/>
              </a:rPr>
              <a:t> </a:t>
            </a:r>
            <a:r>
              <a:rPr lang="da-DK" sz="3200" noProof="0" dirty="0" err="1">
                <a:latin typeface="CBS NEW" panose="02000506080000020004" pitchFamily="2" charset="0"/>
              </a:rPr>
              <a:t>consensus</a:t>
            </a:r>
            <a:r>
              <a:rPr lang="da-DK" sz="3200" noProof="0" dirty="0">
                <a:latin typeface="CBS NEW" panose="02000506080000020004" pitchFamily="2" charset="0"/>
              </a:rPr>
              <a:t>’: At to forbundne personer deler holdning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71" y="2812399"/>
            <a:ext cx="6417001" cy="40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79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noProof="0" dirty="0">
                <a:latin typeface="CBS NEW" panose="02000506080000020004" pitchFamily="2" charset="0"/>
              </a:rPr>
              <a:t>Communities og integration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321453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Men </a:t>
            </a:r>
            <a:r>
              <a:rPr lang="da-DK" sz="3200" noProof="0" dirty="0" err="1">
                <a:latin typeface="CBS NEW" panose="02000506080000020004" pitchFamily="2" charset="0"/>
              </a:rPr>
              <a:t>Friedkin</a:t>
            </a:r>
            <a:r>
              <a:rPr lang="da-DK" sz="3200" noProof="0" dirty="0">
                <a:latin typeface="CBS NEW" panose="02000506080000020004" pitchFamily="2" charset="0"/>
              </a:rPr>
              <a:t> (1984) viser også, at gruppemedlemskab i netværk er korreleret til </a:t>
            </a:r>
            <a:r>
              <a:rPr lang="da-DK" sz="3200" dirty="0">
                <a:latin typeface="CBS NEW" panose="02000506080000020004" pitchFamily="2" charset="0"/>
              </a:rPr>
              <a:t>konsensus</a:t>
            </a:r>
            <a:endParaRPr lang="da-DK" sz="32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285469"/>
            <a:ext cx="5849281" cy="4373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04864"/>
            <a:ext cx="7250059" cy="41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32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da-DK" sz="4400" noProof="0" dirty="0">
                <a:latin typeface="CBS NEW" panose="02000506080000020004" pitchFamily="2" charset="0"/>
              </a:rPr>
              <a:t>Communities og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5289" y="1124743"/>
            <a:ext cx="8281167" cy="2321453"/>
          </a:xfrm>
        </p:spPr>
        <p:txBody>
          <a:bodyPr>
            <a:normAutofit/>
          </a:bodyPr>
          <a:lstStyle/>
          <a:p>
            <a:pPr marL="514350" indent="-514350">
              <a:buFont typeface="CBS NEW" panose="02000506080000020004" pitchFamily="2" charset="0"/>
              <a:buChar char="—"/>
            </a:pPr>
            <a:r>
              <a:rPr lang="da-DK" sz="3200" noProof="0" dirty="0">
                <a:latin typeface="CBS NEW" panose="02000506080000020004" pitchFamily="2" charset="0"/>
              </a:rPr>
              <a:t>Og sandsynligheden for, at to </a:t>
            </a:r>
            <a:r>
              <a:rPr lang="da-DK" sz="3200" dirty="0">
                <a:latin typeface="CBS NEW" panose="02000506080000020004" pitchFamily="2" charset="0"/>
              </a:rPr>
              <a:t>aktører er enige stiger, jo flere fælles forbindelser de har. Særligt hvis de ikke er direkte forbundne</a:t>
            </a:r>
            <a:endParaRPr lang="da-DK" sz="3200" noProof="0" dirty="0">
              <a:latin typeface="CBS NEW" panose="02000506080000020004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5288" y="1052513"/>
            <a:ext cx="5761037" cy="0"/>
          </a:xfrm>
          <a:prstGeom prst="line">
            <a:avLst/>
          </a:prstGeom>
          <a:ln w="38100">
            <a:solidFill>
              <a:srgbClr val="4967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03893"/>
            <a:ext cx="7200800" cy="43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79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BS PowerPoint">
  <a:themeElements>
    <a:clrScheme name="Deloitte">
      <a:dk1>
        <a:srgbClr val="000000"/>
      </a:dk1>
      <a:lt1>
        <a:srgbClr val="FFFFFF"/>
      </a:lt1>
      <a:dk2>
        <a:srgbClr val="002776"/>
      </a:dk2>
      <a:lt2>
        <a:srgbClr val="FFFFFF"/>
      </a:lt2>
      <a:accent1>
        <a:srgbClr val="002776"/>
      </a:accent1>
      <a:accent2>
        <a:srgbClr val="92D4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C9DD03"/>
      </a:accent6>
      <a:hlink>
        <a:srgbClr val="00A1DE"/>
      </a:hlink>
      <a:folHlink>
        <a:srgbClr val="72C7E7"/>
      </a:folHlink>
    </a:clrScheme>
    <a:fontScheme name="19_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12238</TotalTime>
  <Words>890</Words>
  <Application>Microsoft Office PowerPoint</Application>
  <PresentationFormat>On-screen Show (4:3)</PresentationFormat>
  <Paragraphs>123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CBS NEW</vt:lpstr>
      <vt:lpstr>CBS 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Christoph Houman Ellersgaard</dc:creator>
  <cp:lastModifiedBy>Christoph Houman Ellersgaard</cp:lastModifiedBy>
  <cp:revision>331</cp:revision>
  <dcterms:created xsi:type="dcterms:W3CDTF">2012-04-20T06:34:53Z</dcterms:created>
  <dcterms:modified xsi:type="dcterms:W3CDTF">2025-03-10T10:28:40Z</dcterms:modified>
</cp:coreProperties>
</file>